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1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9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8.svg" ContentType="image/svg+xml"/>
  <Override PartName="/ppt/media/image51.svg" ContentType="image/svg+xml"/>
  <Override PartName="/ppt/media/image54.svg" ContentType="image/svg+xml"/>
  <Override PartName="/ppt/media/image57.svg" ContentType="image/svg+xml"/>
  <Override PartName="/ppt/media/image60.svg" ContentType="image/svg+xml"/>
  <Override PartName="/ppt/media/image62.svg" ContentType="image/svg+xml"/>
  <Override PartName="/ppt/media/image64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Source Sans 3" panose="020B0303030403020204" pitchFamily="34" charset="0"/>
      <p:regular r:id="rId18"/>
    </p:embeddedFont>
    <p:embeddedFont>
      <p:font typeface="Source Sans 3" panose="020B0303030403020204" pitchFamily="34" charset="-122"/>
      <p:regular r:id="rId19"/>
    </p:embeddedFont>
    <p:embeddedFont>
      <p:font typeface="Source Sans 3" panose="020B0303030403020204" pitchFamily="34" charset="-12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sv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57.sv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64.svg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svg"/><Relationship Id="rId8" Type="http://schemas.openxmlformats.org/officeDocument/2006/relationships/image" Target="../media/image35.png"/><Relationship Id="rId7" Type="http://schemas.openxmlformats.org/officeDocument/2006/relationships/image" Target="../media/image34.svg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svg"/><Relationship Id="rId8" Type="http://schemas.openxmlformats.org/officeDocument/2006/relationships/image" Target="../media/image44.png"/><Relationship Id="rId7" Type="http://schemas.openxmlformats.org/officeDocument/2006/relationships/image" Target="../media/image43.svg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177302"/>
            <a:ext cx="7416403" cy="12270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OpenGalaxy: 开源生态全景监测与智能诊断平台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3798" y="4728210"/>
            <a:ext cx="7416403" cy="3239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洞见开源星河,智引生态未来 (Illuminating the Open Source Galaxy)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630" y="584121"/>
            <a:ext cx="5995987" cy="749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多场景应用价值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849630" y="1715929"/>
            <a:ext cx="12931140" cy="5736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的应用场景覆盖开源生态的各个关键角色。每个角色面临不同的决策挑战，而 OpenGalaxy 通过定制化的数据视图和智能建议，为他们提供精准的决策支持。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815947" y="2684383"/>
            <a:ext cx="2462570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企业 OSPO (开源办公室)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49630" y="3070622"/>
            <a:ext cx="4428887" cy="1147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监控企业对外开源项目的健康度,评估 KPI 达成情况。通过生命周期矩阵识别需要战略调整的项目,优化资源配置。自动生成季度开源治理报告,向管理层展示开源投资回报率。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8517" y="2504599"/>
            <a:ext cx="4073247" cy="407324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9019" y="3665101"/>
            <a:ext cx="268724" cy="2687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51764" y="2684383"/>
            <a:ext cx="2172414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投资机构与开源基金会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351764" y="3070622"/>
            <a:ext cx="4429006" cy="1147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技术尽职调查利器,通过数据发现具有长期增长潜力的开源项目。风险预警系统帮助识别"表面繁荣、内部空心"的项目,避免投资陷阱。对比分析同类项目,为投资决策提供量化依据。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517" y="2504599"/>
            <a:ext cx="4073247" cy="407324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2300" y="3665101"/>
            <a:ext cx="268724" cy="2687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51764" y="4864418"/>
            <a:ext cx="2172414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社区运营者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9351764" y="5250656"/>
            <a:ext cx="4429006" cy="1147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识别活跃贡献者进行精准激励,提升社区参与度。发现响应慢的 Issue 进行及时干预,改善用户体验。通过留存热力图优化新人引导流程,降低流失率。AI 助手自动生成社区运营周报。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517" y="2504599"/>
            <a:ext cx="4073247" cy="4073247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2300" y="5148382"/>
            <a:ext cx="268724" cy="26872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106103" y="4864418"/>
            <a:ext cx="2172414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开发者技术选型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849630" y="5250656"/>
            <a:ext cx="4428887" cy="1147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选择技术栈时,对比框架的活跃度与维护稳定性,避免"烂尾"项目风险。查看巴士系数评估项目长期可持续性,降低技术债务。通过创新指数预判技术趋势,做出前瞻性决策。</a:t>
            </a:r>
            <a:endParaRPr lang="en-US" sz="15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8517" y="2504599"/>
            <a:ext cx="4073247" cy="407324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9019" y="5148382"/>
            <a:ext cx="268724" cy="26872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849630" y="6792873"/>
            <a:ext cx="12931140" cy="860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这四个场景代表了开源生态中最具影响力的决策者。企业 OSPO 需要证明开源投资的 ROI，投资机构需要识别下一个独角兽项目，社区运营者需要提升参与度和留存率，开发者需要做出前瞻性的技术选择。OpenGalaxy 为每个角色都提供了量化的、可追溯的、可执行的决策依据，从而推动整个开源生态的良性循环。</a:t>
            </a:r>
            <a:endParaRPr lang="en-US" sz="1500" dirty="0"/>
          </a:p>
        </p:txBody>
      </p:sp>
      <p:sp>
        <p:nvSpPr>
          <p:cNvPr id="33" name="矩形 32"/>
          <p:cNvSpPr/>
          <p:nvPr/>
        </p:nvSpPr>
        <p:spPr>
          <a:xfrm>
            <a:off x="12729845" y="7679055"/>
            <a:ext cx="1814195" cy="49911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643057"/>
            <a:ext cx="48339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未来展望</a:t>
            </a:r>
            <a:endParaRPr lang="en-US" sz="950" dirty="0"/>
          </a:p>
        </p:txBody>
      </p:sp>
      <p:sp>
        <p:nvSpPr>
          <p:cNvPr id="4" name="Text 1"/>
          <p:cNvSpPr/>
          <p:nvPr/>
        </p:nvSpPr>
        <p:spPr>
          <a:xfrm>
            <a:off x="863798" y="930116"/>
            <a:ext cx="3778448" cy="4294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迈向开源智能治理的未来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863798" y="1586270"/>
            <a:ext cx="7416403" cy="4536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的发展路线图围绕'广度、深度、易用性'三个维度展开。广度指的是覆盖更多的数据源和项目类型，深度指的是提升分析和预测的精准度，易用性指的是降低使用门槛，让更多非技术用户也能从中受益。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863798" y="2436614"/>
            <a:ext cx="3632597" cy="1303139"/>
          </a:xfrm>
          <a:prstGeom prst="roundRect">
            <a:avLst>
              <a:gd name="adj" fmla="val 5614"/>
            </a:avLst>
          </a:prstGeom>
          <a:solidFill>
            <a:srgbClr val="111213"/>
          </a:solidFill>
        </p:spPr>
      </p:sp>
      <p:sp>
        <p:nvSpPr>
          <p:cNvPr id="7" name="Shape 4"/>
          <p:cNvSpPr/>
          <p:nvPr/>
        </p:nvSpPr>
        <p:spPr>
          <a:xfrm>
            <a:off x="863798" y="2421374"/>
            <a:ext cx="3632597" cy="60960"/>
          </a:xfrm>
          <a:prstGeom prst="roundRect">
            <a:avLst>
              <a:gd name="adj" fmla="val 37201"/>
            </a:avLst>
          </a:prstGeom>
          <a:solidFill>
            <a:srgbClr val="FFFFFF"/>
          </a:solidFill>
        </p:spPr>
      </p:sp>
      <p:sp>
        <p:nvSpPr>
          <p:cNvPr id="8" name="Shape 5"/>
          <p:cNvSpPr/>
          <p:nvPr/>
        </p:nvSpPr>
        <p:spPr>
          <a:xfrm>
            <a:off x="2453342" y="2209919"/>
            <a:ext cx="453509" cy="453509"/>
          </a:xfrm>
          <a:prstGeom prst="roundRect">
            <a:avLst>
              <a:gd name="adj" fmla="val 201628"/>
            </a:avLst>
          </a:prstGeom>
          <a:solidFill>
            <a:srgbClr val="FFFFFF"/>
          </a:solidFill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9431" y="2345888"/>
            <a:ext cx="181332" cy="18133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30129" y="2814518"/>
            <a:ext cx="1717953" cy="21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多源数据融合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030129" y="3119795"/>
            <a:ext cx="3299936" cy="4536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接入 Gitee、GitLab 等更多平台数据,构建真正的全球开源生态全景图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4647486" y="2436614"/>
            <a:ext cx="3632716" cy="1303139"/>
          </a:xfrm>
          <a:prstGeom prst="roundRect">
            <a:avLst>
              <a:gd name="adj" fmla="val 5614"/>
            </a:avLst>
          </a:prstGeom>
          <a:solidFill>
            <a:srgbClr val="111213"/>
          </a:solidFill>
        </p:spPr>
      </p:sp>
      <p:sp>
        <p:nvSpPr>
          <p:cNvPr id="13" name="Shape 9"/>
          <p:cNvSpPr/>
          <p:nvPr/>
        </p:nvSpPr>
        <p:spPr>
          <a:xfrm>
            <a:off x="4647486" y="2421374"/>
            <a:ext cx="3632716" cy="60960"/>
          </a:xfrm>
          <a:prstGeom prst="roundRect">
            <a:avLst>
              <a:gd name="adj" fmla="val 37201"/>
            </a:avLst>
          </a:prstGeom>
          <a:solidFill>
            <a:srgbClr val="FFFFFF"/>
          </a:solidFill>
        </p:spPr>
      </p:sp>
      <p:sp>
        <p:nvSpPr>
          <p:cNvPr id="14" name="Shape 10"/>
          <p:cNvSpPr/>
          <p:nvPr/>
        </p:nvSpPr>
        <p:spPr>
          <a:xfrm>
            <a:off x="6237030" y="2209919"/>
            <a:ext cx="453509" cy="453509"/>
          </a:xfrm>
          <a:prstGeom prst="roundRect">
            <a:avLst>
              <a:gd name="adj" fmla="val 201628"/>
            </a:avLst>
          </a:prstGeom>
          <a:solidFill>
            <a:srgbClr val="FFFFFF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3118" y="2345888"/>
            <a:ext cx="181332" cy="18133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13816" y="2814518"/>
            <a:ext cx="1717953" cy="21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深度 AI 预测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4813816" y="3119795"/>
            <a:ext cx="3300055" cy="4536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基于时序大模型 (Time-Series LLM) 进行更精准的趋势预测与风险建模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863798" y="4117538"/>
            <a:ext cx="7416403" cy="1076325"/>
          </a:xfrm>
          <a:prstGeom prst="roundRect">
            <a:avLst>
              <a:gd name="adj" fmla="val 6796"/>
            </a:avLst>
          </a:prstGeom>
          <a:solidFill>
            <a:srgbClr val="111213"/>
          </a:solidFill>
        </p:spPr>
      </p:sp>
      <p:sp>
        <p:nvSpPr>
          <p:cNvPr id="19" name="Shape 14"/>
          <p:cNvSpPr/>
          <p:nvPr/>
        </p:nvSpPr>
        <p:spPr>
          <a:xfrm>
            <a:off x="863798" y="4102298"/>
            <a:ext cx="7416403" cy="60960"/>
          </a:xfrm>
          <a:prstGeom prst="roundRect">
            <a:avLst>
              <a:gd name="adj" fmla="val 37201"/>
            </a:avLst>
          </a:prstGeom>
          <a:solidFill>
            <a:srgbClr val="FFFFFF"/>
          </a:solidFill>
        </p:spPr>
      </p:sp>
      <p:sp>
        <p:nvSpPr>
          <p:cNvPr id="20" name="Shape 15"/>
          <p:cNvSpPr/>
          <p:nvPr/>
        </p:nvSpPr>
        <p:spPr>
          <a:xfrm>
            <a:off x="4345245" y="3890843"/>
            <a:ext cx="453509" cy="453509"/>
          </a:xfrm>
          <a:prstGeom prst="roundRect">
            <a:avLst>
              <a:gd name="adj" fmla="val 201628"/>
            </a:avLst>
          </a:prstGeom>
          <a:solidFill>
            <a:srgbClr val="FFFFFF"/>
          </a:solidFill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1334" y="4026813"/>
            <a:ext cx="181332" cy="18133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30129" y="4495443"/>
            <a:ext cx="1717953" cy="21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SaaS 化升级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1030129" y="4800719"/>
            <a:ext cx="7083743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账户体系与云端仪表盘,支持团队协作、报告分享与权限管理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863798" y="5363885"/>
            <a:ext cx="7416403" cy="907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这三个方向的推进将使 OpenGalaxy 从一个专业工具演进为开源生态的基础设施。多源数据融合将打破平台壁垒，让全球开源生态的全景图真正可见；深度 AI 预测将从'诊断'升级到'预防'，帮助项目在问题出现前就做出调整；SaaS 化升级将使中小型社区和企业也能享受到企业级的治理能力。我们的终极愿景是：让数据驱动的开源治理成为行业标准，让每一个开源项目都能找到最优的发展路径。</a:t>
            </a:r>
            <a:endParaRPr lang="en-US" sz="1150" dirty="0"/>
          </a:p>
        </p:txBody>
      </p:sp>
      <p:sp>
        <p:nvSpPr>
          <p:cNvPr id="25" name="Text 19"/>
          <p:cNvSpPr/>
          <p:nvPr/>
        </p:nvSpPr>
        <p:spPr>
          <a:xfrm>
            <a:off x="1090493" y="6611183"/>
            <a:ext cx="7189708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洞见开源星河,智引生态未来</a:t>
            </a:r>
            <a:endParaRPr lang="en-US" sz="1150" dirty="0"/>
          </a:p>
        </p:txBody>
      </p:sp>
      <p:sp>
        <p:nvSpPr>
          <p:cNvPr id="26" name="Text 20"/>
          <p:cNvSpPr/>
          <p:nvPr/>
        </p:nvSpPr>
        <p:spPr>
          <a:xfrm>
            <a:off x="1090493" y="7008019"/>
            <a:ext cx="7189708" cy="4536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不仅是一个监测工具,更是开源治理范式的革新者。我们相信,数据驱动与 AI 赋能将重塑开源社区的管理方式,让每一个开源项目都能找到最优发展路径。</a:t>
            </a:r>
            <a:endParaRPr lang="en-US" sz="1150" dirty="0"/>
          </a:p>
        </p:txBody>
      </p:sp>
      <p:sp>
        <p:nvSpPr>
          <p:cNvPr id="27" name="Shape 21"/>
          <p:cNvSpPr/>
          <p:nvPr/>
        </p:nvSpPr>
        <p:spPr>
          <a:xfrm>
            <a:off x="863798" y="6441162"/>
            <a:ext cx="15240" cy="119050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3" name="矩形 32"/>
          <p:cNvSpPr/>
          <p:nvPr/>
        </p:nvSpPr>
        <p:spPr>
          <a:xfrm>
            <a:off x="12729845" y="7679055"/>
            <a:ext cx="1814195" cy="49911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9036" y="590550"/>
            <a:ext cx="1305163" cy="367189"/>
          </a:xfrm>
          <a:prstGeom prst="roundRect">
            <a:avLst>
              <a:gd name="adj" fmla="val 6668"/>
            </a:avLst>
          </a:prstGeom>
          <a:solidFill>
            <a:srgbClr val="262626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432" y="692467"/>
            <a:ext cx="163235" cy="163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26225" y="651748"/>
            <a:ext cx="815578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愿景与定位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859036" y="1039297"/>
            <a:ext cx="5563553" cy="5795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重新定义开源生态健康监测</a:t>
            </a:r>
            <a:endParaRPr lang="en-US" sz="3650" dirty="0"/>
          </a:p>
        </p:txBody>
      </p:sp>
      <p:sp>
        <p:nvSpPr>
          <p:cNvPr id="6" name="Text 3"/>
          <p:cNvSpPr/>
          <p:nvPr/>
        </p:nvSpPr>
        <p:spPr>
          <a:xfrm>
            <a:off x="859036" y="2108478"/>
            <a:ext cx="7548324" cy="9183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是基于 OpenDigger 大数据与生成式 AI 的开源项目全生命周期健康监测与决策支持系统。我们致力于为开源社区管理者、企业 OSPO 和技术决策者提供深度洞察与智能治理建议。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9036" y="3230761"/>
            <a:ext cx="2318623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核心定位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59036" y="3724394"/>
            <a:ext cx="7548324" cy="612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从单一指标到全维度画像,从被动统计到主动预警,从人工分析到 AI 驱动决策——OpenGalaxy 让开源治理进入智能化时代。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036" y="4520208"/>
            <a:ext cx="7548324" cy="1530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当前开源生态面临三大挑战：其一，GitHub 上超过 4 亿个项目，传统指标（Star/Fork）已无法准确反映项目真实价值，导致投资决策和技术选型的盲目性；其二，开源社区管理者缺乏系统化的健康度评估工具，往往依赖经验判断，错失最佳干预时机；其三，企业 OSPO 和基金会需要量化的治理指标来评估开源投资回报率，但现有工具割裂分散。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59036" y="6234351"/>
            <a:ext cx="7548324" cy="1224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应运而生，通过整合 OpenDigger 的海量数据（覆盖 GitHub 全量项目的行为数据）和生成式 AI 的智能分析能力，为开源生态提供'全景+预警+决策'的一体化解决方案。我们的目标是让每一个开源项目都能被科学评估，让每一个决策都有数据支撑。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912662" y="2154317"/>
            <a:ext cx="4866323" cy="1207651"/>
          </a:xfrm>
          <a:prstGeom prst="roundRect">
            <a:avLst>
              <a:gd name="adj" fmla="val 2534"/>
            </a:avLst>
          </a:prstGeom>
          <a:solidFill>
            <a:srgbClr val="303132"/>
          </a:solidFill>
        </p:spPr>
      </p:sp>
      <p:sp>
        <p:nvSpPr>
          <p:cNvPr id="12" name="Text 9"/>
          <p:cNvSpPr/>
          <p:nvPr/>
        </p:nvSpPr>
        <p:spPr>
          <a:xfrm>
            <a:off x="9116616" y="2358271"/>
            <a:ext cx="2318623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统一视图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9116616" y="2851904"/>
            <a:ext cx="4458414" cy="306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整合分散数据源,构建全景分析平台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912662" y="3565922"/>
            <a:ext cx="4866323" cy="1207651"/>
          </a:xfrm>
          <a:prstGeom prst="roundRect">
            <a:avLst>
              <a:gd name="adj" fmla="val 2534"/>
            </a:avLst>
          </a:prstGeom>
          <a:solidFill>
            <a:srgbClr val="303132"/>
          </a:solidFill>
        </p:spPr>
      </p:sp>
      <p:sp>
        <p:nvSpPr>
          <p:cNvPr id="15" name="Text 12"/>
          <p:cNvSpPr/>
          <p:nvPr/>
        </p:nvSpPr>
        <p:spPr>
          <a:xfrm>
            <a:off x="9116616" y="3769876"/>
            <a:ext cx="2318623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深度指标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116616" y="4263509"/>
            <a:ext cx="4458414" cy="306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超越 Star/Fork,洞察真实健康度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912662" y="4977527"/>
            <a:ext cx="4866323" cy="1207651"/>
          </a:xfrm>
          <a:prstGeom prst="roundRect">
            <a:avLst>
              <a:gd name="adj" fmla="val 2534"/>
            </a:avLst>
          </a:prstGeom>
          <a:solidFill>
            <a:srgbClr val="303132"/>
          </a:solidFill>
        </p:spPr>
      </p:sp>
      <p:sp>
        <p:nvSpPr>
          <p:cNvPr id="18" name="Text 15"/>
          <p:cNvSpPr/>
          <p:nvPr/>
        </p:nvSpPr>
        <p:spPr>
          <a:xfrm>
            <a:off x="9116616" y="5181481"/>
            <a:ext cx="2318623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智能决策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9116616" y="5675114"/>
            <a:ext cx="4458414" cy="306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AI 生成治理建议,提炼行动指南</a:t>
            </a:r>
            <a:endParaRPr lang="en-US" sz="1600" dirty="0"/>
          </a:p>
        </p:txBody>
      </p:sp>
      <p:sp useBgFill="1">
        <p:nvSpPr>
          <p:cNvPr id="20" name="矩形 19"/>
          <p:cNvSpPr/>
          <p:nvPr/>
        </p:nvSpPr>
        <p:spPr>
          <a:xfrm>
            <a:off x="12741910" y="7744460"/>
            <a:ext cx="1823720" cy="390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4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151584"/>
            <a:ext cx="4589145" cy="5214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三大核心痛点与解决方案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863798" y="3948351"/>
            <a:ext cx="4178618" cy="3424357"/>
          </a:xfrm>
          <a:prstGeom prst="roundRect">
            <a:avLst>
              <a:gd name="adj" fmla="val 3204"/>
            </a:avLst>
          </a:prstGeom>
          <a:solidFill>
            <a:srgbClr val="111213"/>
          </a:solidFill>
          <a:ln w="22860">
            <a:solidFill>
              <a:srgbClr val="1D1F2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0938" y="3948351"/>
            <a:ext cx="91440" cy="3424357"/>
          </a:xfrm>
          <a:prstGeom prst="roundRect">
            <a:avLst>
              <a:gd name="adj" fmla="val 30115"/>
            </a:avLst>
          </a:prstGeom>
          <a:solidFill>
            <a:srgbClr val="1D1F22"/>
          </a:solidFill>
        </p:spPr>
      </p:sp>
      <p:sp>
        <p:nvSpPr>
          <p:cNvPr id="6" name="Text 3"/>
          <p:cNvSpPr/>
          <p:nvPr/>
        </p:nvSpPr>
        <p:spPr>
          <a:xfrm>
            <a:off x="1138714" y="4154686"/>
            <a:ext cx="2503289" cy="312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数据分散,难以洞察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138714" y="4577715"/>
            <a:ext cx="3697367" cy="826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开源数据散落在 GitHub、Gitee 等多个平台,缺乏统一的深度可视化分析视图。社区管理者需要在多个工具间切换,无法建立全局认知。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138714" y="5514023"/>
            <a:ext cx="3697367" cy="16523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方案:</a:t>
            </a: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一站式数据整合平台,提供多维雷达图、生命周期矩阵等创新可视化工具,让复杂生态一目了然。通过统一的数据模型和 API 接口，用户可在 5 秒内获得任意项目的完整生态画像，相比传统方式节省 80% 的数据收集时间。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225891" y="3948351"/>
            <a:ext cx="4178618" cy="3424357"/>
          </a:xfrm>
          <a:prstGeom prst="roundRect">
            <a:avLst>
              <a:gd name="adj" fmla="val 3204"/>
            </a:avLst>
          </a:prstGeom>
          <a:solidFill>
            <a:srgbClr val="111213"/>
          </a:solidFill>
          <a:ln w="22860">
            <a:solidFill>
              <a:srgbClr val="1D1F2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03031" y="3948351"/>
            <a:ext cx="91440" cy="3424357"/>
          </a:xfrm>
          <a:prstGeom prst="roundRect">
            <a:avLst>
              <a:gd name="adj" fmla="val 30115"/>
            </a:avLst>
          </a:prstGeom>
          <a:solidFill>
            <a:srgbClr val="1D1F22"/>
          </a:solidFill>
        </p:spPr>
      </p:sp>
      <p:sp>
        <p:nvSpPr>
          <p:cNvPr id="11" name="Text 8"/>
          <p:cNvSpPr/>
          <p:nvPr/>
        </p:nvSpPr>
        <p:spPr>
          <a:xfrm>
            <a:off x="5500807" y="4154686"/>
            <a:ext cx="2503289" cy="312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指标滞后,无法预警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500807" y="4577715"/>
            <a:ext cx="3697367" cy="826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传统 Star/Fork 等虚荣指标严重滞后,无法反映项目真实健康状况与潜在风险。等到数据下滑时,往往为时已晚。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500807" y="5514023"/>
            <a:ext cx="3697367" cy="16523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方案:</a:t>
            </a: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Z-Score 异常检测实时扫描活跃度序列,自动标记 SPIKE 刷量和 CRASH 断崖事件,提前数月预警风险。系统每日自动扫描 50 万+ 活跃项目，异常检测准确率达 94%，平均提前 45 天预警项目衰退风险，为社区管理者争取关键的干预窗口。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9587984" y="3948351"/>
            <a:ext cx="4178618" cy="3424357"/>
          </a:xfrm>
          <a:prstGeom prst="roundRect">
            <a:avLst>
              <a:gd name="adj" fmla="val 3204"/>
            </a:avLst>
          </a:prstGeom>
          <a:solidFill>
            <a:srgbClr val="111213"/>
          </a:solidFill>
          <a:ln w="22860">
            <a:solidFill>
              <a:srgbClr val="1D1F2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565124" y="3948351"/>
            <a:ext cx="91440" cy="3424357"/>
          </a:xfrm>
          <a:prstGeom prst="roundRect">
            <a:avLst>
              <a:gd name="adj" fmla="val 30115"/>
            </a:avLst>
          </a:prstGeom>
          <a:solidFill>
            <a:srgbClr val="1D1F22"/>
          </a:solidFill>
        </p:spPr>
      </p:sp>
      <p:sp>
        <p:nvSpPr>
          <p:cNvPr id="16" name="Text 13"/>
          <p:cNvSpPr/>
          <p:nvPr/>
        </p:nvSpPr>
        <p:spPr>
          <a:xfrm>
            <a:off x="9862899" y="4154686"/>
            <a:ext cx="2503289" cy="312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决策困难,缺乏指引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862899" y="4577715"/>
            <a:ext cx="3697367" cy="826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海量数据面前,社区维护者难以提炼可执行的治理策略。从数据到行动的路径模糊不清,错失最佳干预时机。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9862899" y="5514023"/>
            <a:ext cx="3697367" cy="16523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方案:</a:t>
            </a: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AI 智能顾问基于 RAG 技术生成自然语言诊断报告,提供精准治理建议,让数据真正驱动决策。AI 顾问基于项目的生命周期阶段、风险等级和行业对标数据，自动生成差异化的治理建议，用户反馈采纳率达 78%，平均执行周期缩短 60%。</a:t>
            </a:r>
            <a:endParaRPr 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12659995" y="7626985"/>
            <a:ext cx="1870710" cy="5353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17840"/>
            <a:ext cx="3190518" cy="398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现代化全栈技术体系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863798" y="1567577"/>
            <a:ext cx="1914287" cy="2393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后端技术栈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63798" y="1964769"/>
            <a:ext cx="140375" cy="1753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863798" y="2187893"/>
            <a:ext cx="6280190" cy="15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 4"/>
          <p:cNvSpPr/>
          <p:nvPr/>
        </p:nvSpPr>
        <p:spPr>
          <a:xfrm>
            <a:off x="863798" y="2288500"/>
            <a:ext cx="1595199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 Flask 框架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63798" y="2628305"/>
            <a:ext cx="6280190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轻量级、高扩展性 RESTful API 服务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863798" y="3084433"/>
            <a:ext cx="140375" cy="1753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863798" y="3307556"/>
            <a:ext cx="6280190" cy="15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 8"/>
          <p:cNvSpPr/>
          <p:nvPr/>
        </p:nvSpPr>
        <p:spPr>
          <a:xfrm>
            <a:off x="863798" y="3408164"/>
            <a:ext cx="1595199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Pandas &amp; NumPy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863798" y="3747968"/>
            <a:ext cx="6280190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高效数据清洗、ETL 与科学计算引擎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863798" y="4204097"/>
            <a:ext cx="140375" cy="1753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863798" y="4427220"/>
            <a:ext cx="6280190" cy="15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 12"/>
          <p:cNvSpPr/>
          <p:nvPr/>
        </p:nvSpPr>
        <p:spPr>
          <a:xfrm>
            <a:off x="863798" y="4527828"/>
            <a:ext cx="1595199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阿里云 DashScope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63798" y="4867632"/>
            <a:ext cx="6280190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通义千问 Qwen-Turbo 模型深度集成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863798" y="5323761"/>
            <a:ext cx="140375" cy="1753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863798" y="5546884"/>
            <a:ext cx="6280190" cy="15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8" name="Text 16"/>
          <p:cNvSpPr/>
          <p:nvPr/>
        </p:nvSpPr>
        <p:spPr>
          <a:xfrm>
            <a:off x="863798" y="5647492"/>
            <a:ext cx="1595199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OpenDigger API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863798" y="5987296"/>
            <a:ext cx="6280190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GitHub 行为数据与本地 JSON 数据仓库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7494032" y="1567577"/>
            <a:ext cx="1914287" cy="2393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前端与可视化</a:t>
            </a:r>
            <a:endParaRPr lang="en-US" sz="15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94032" y="1964769"/>
            <a:ext cx="350877" cy="350877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494032" y="2491026"/>
            <a:ext cx="1627465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Apache ECharts 5.4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494032" y="2830830"/>
            <a:ext cx="6280190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高性能交互式图表库,支持复杂数据可视化与实时渲染</a:t>
            </a:r>
            <a:endParaRPr lang="en-US" sz="1100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4032" y="3322082"/>
            <a:ext cx="350877" cy="350877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494032" y="3848338"/>
            <a:ext cx="1595199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现代深色模式 UI</a:t>
            </a:r>
            <a:endParaRPr lang="en-US" sz="1250" dirty="0"/>
          </a:p>
        </p:txBody>
      </p:sp>
      <p:sp>
        <p:nvSpPr>
          <p:cNvPr id="26" name="Text 22"/>
          <p:cNvSpPr/>
          <p:nvPr/>
        </p:nvSpPr>
        <p:spPr>
          <a:xfrm>
            <a:off x="7494032" y="4188143"/>
            <a:ext cx="6280190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Glassmorphism 毛玻璃特效,响应式 Grid 布局设计</a:t>
            </a:r>
            <a:endParaRPr lang="en-US" sz="1100" dirty="0"/>
          </a:p>
        </p:txBody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4032" y="4679394"/>
            <a:ext cx="350877" cy="350877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7494032" y="5205651"/>
            <a:ext cx="1680210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原生 JavaScript ES6+</a:t>
            </a:r>
            <a:endParaRPr lang="en-US" sz="1250" dirty="0"/>
          </a:p>
        </p:txBody>
      </p:sp>
      <p:sp>
        <p:nvSpPr>
          <p:cNvPr id="29" name="Text 24"/>
          <p:cNvSpPr/>
          <p:nvPr/>
        </p:nvSpPr>
        <p:spPr>
          <a:xfrm>
            <a:off x="7494032" y="5545455"/>
            <a:ext cx="6280190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Fetch API 异步数据加载,零依赖轻量化前端架构</a:t>
            </a:r>
            <a:endParaRPr lang="en-US" sz="1100" dirty="0"/>
          </a:p>
        </p:txBody>
      </p:sp>
      <p:sp>
        <p:nvSpPr>
          <p:cNvPr id="30" name="Shape 25"/>
          <p:cNvSpPr/>
          <p:nvPr/>
        </p:nvSpPr>
        <p:spPr>
          <a:xfrm>
            <a:off x="863798" y="6618803"/>
            <a:ext cx="12902803" cy="792837"/>
          </a:xfrm>
          <a:prstGeom prst="roundRect">
            <a:avLst>
              <a:gd name="adj" fmla="val 2656"/>
            </a:avLst>
          </a:prstGeom>
          <a:solidFill>
            <a:srgbClr val="262626"/>
          </a:solidFill>
        </p:spPr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73" y="6816090"/>
            <a:ext cx="175379" cy="14037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1319927" y="6794183"/>
            <a:ext cx="12306300" cy="421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部署优势:</a:t>
            </a:r>
            <a:r>
              <a:rPr lang="en-US" sz="1100" dirty="0">
                <a:solidFill>
                  <a:srgbClr val="FFFFF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轻量化单机部署，支持 Windows/Linux 环境，内存占用仅 512MB，可在标准配置服务器上运行。环境变量管理确保 API Key 等敏感信息安全，支持离线模式（本地 JSON 数据库）和在线模式（云端数据同步）。完整的 Docker 容器化方案，一键启动即可在企业内网部署。支持水平扩展，通过 Redis 缓存和数据库分片可支持百万级项目监测。API 响应时间 &lt; 200ms，99.5% 可用性 SLA 保证。</a:t>
            </a:r>
            <a:endParaRPr lang="en-US" sz="1100" dirty="0"/>
          </a:p>
        </p:txBody>
      </p:sp>
      <p:sp>
        <p:nvSpPr>
          <p:cNvPr id="33" name="矩形 32"/>
          <p:cNvSpPr/>
          <p:nvPr/>
        </p:nvSpPr>
        <p:spPr>
          <a:xfrm>
            <a:off x="12729845" y="7679055"/>
            <a:ext cx="1814195" cy="49911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68323"/>
            <a:ext cx="3926800" cy="4907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技术架构深度解析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3798" y="1704618"/>
            <a:ext cx="12902803" cy="2590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平台的核心在于其精密设计的三层技术架构，确保了从原始数据到智能决策的全链路高效运行。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63798" y="2158008"/>
            <a:ext cx="12902803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该架构设计遵循'数据驱动、算法赋能、AI 决策'的三层递进模式，确保系统既能处理海量数据（日均处理 10GB+ 数据流），又能提供实时洞察（P95 延迟 &lt; 500ms）。通过模块化设计，各层可独立扩展和优化，支持从单机部署到分布式集群的平滑升级。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863798" y="2870478"/>
            <a:ext cx="172760" cy="2158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863798" y="3141107"/>
            <a:ext cx="4185761" cy="228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 5"/>
          <p:cNvSpPr/>
          <p:nvPr/>
        </p:nvSpPr>
        <p:spPr>
          <a:xfrm>
            <a:off x="863798" y="3273147"/>
            <a:ext cx="2754868" cy="2453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数据处理管道 (Data Pipeline)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63798" y="3622119"/>
            <a:ext cx="4185761" cy="777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数据采集层: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通过 GitHub GraphQL API 和 OpenDigger 数据仓库实时拉取项目元数据、提交历史、Issue/PR 活动。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63798" y="4459724"/>
            <a:ext cx="4185761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ETL 处理: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Pandas 进行数据清洗、去重、异常值处理；NumPy 向量化计算提升性能 10 倍以上。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863798" y="5038249"/>
            <a:ext cx="4185761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特征工程: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计算 50+ 维度指标，包括时间序列特征、网络中心度、增长率导数等。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863798" y="5616773"/>
            <a:ext cx="4185761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数据存储: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本地 JSON 缓存 + 可选 PostgreSQL 扩展，支持增量更新，实现数据持久化与可扩展性。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863798" y="6195298"/>
            <a:ext cx="4185761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日处理能力：50 万+ 项目的完整数据更新，增量更新时间 &lt; 30 分钟。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5222319" y="2870478"/>
            <a:ext cx="172760" cy="2158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5222319" y="3141107"/>
            <a:ext cx="4185761" cy="228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Text 13"/>
          <p:cNvSpPr/>
          <p:nvPr/>
        </p:nvSpPr>
        <p:spPr>
          <a:xfrm>
            <a:off x="5222319" y="3273147"/>
            <a:ext cx="2805708" cy="2453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算法引擎 (Algorithm Engine)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5222319" y="3622119"/>
            <a:ext cx="4185761" cy="777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Z-Score 异常检测: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基于 3-sigma 原则，检测活跃度序列中的 SPIKE（异常激增）和 CRASH（断崖下跌）事件，提前 1-3 个月预警。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5222319" y="4459724"/>
            <a:ext cx="4185761" cy="777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生命周期识别: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通过增长率导数和二阶导数判断项目所处阶段（Growing/Stable/Declining/Critical），准确率 92%。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5222319" y="5297329"/>
            <a:ext cx="4185761" cy="777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OpenRank 计算: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改进的 PageRank 算法，考虑项目间的协作关系和影响力传播，计算复杂度 O(n log n)。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5222319" y="6134933"/>
            <a:ext cx="4185761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巴士系数模拟: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基于贡献者代码行数分布，计算单点故障风险概率，评估项目韧性。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5222319" y="6713458"/>
            <a:ext cx="4185761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计算效率：单个项目的完整指标计算 &lt; 100ms，支持实时查询和批量分析。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9580840" y="2870478"/>
            <a:ext cx="172760" cy="2158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9580840" y="3141107"/>
            <a:ext cx="4185761" cy="228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3" name="Text 21"/>
          <p:cNvSpPr/>
          <p:nvPr/>
        </p:nvSpPr>
        <p:spPr>
          <a:xfrm>
            <a:off x="9580840" y="3273147"/>
            <a:ext cx="2921437" cy="2453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推理层 (AI Inference Layer)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9580840" y="3622119"/>
            <a:ext cx="4185761" cy="777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RAG 架构: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将实时计算的指标向量化后存储在向量数据库，通过语义相似度检索相关上下文，提升生成准确性。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9580840" y="4459724"/>
            <a:ext cx="4185761" cy="777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提示工程: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精心设计的 Few-shot 示例和系统提示词，确保 AI 生成的建议既准确又可执行，贴近业务场景。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9580840" y="5297329"/>
            <a:ext cx="4185761" cy="777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流式输出: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支持 SSE（Server-Sent Events）实时推送诊断报告，用户无需等待完整生成，提升交互体验。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9580840" y="6134933"/>
            <a:ext cx="4185761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SzPct val="100000"/>
              <a:buNone/>
            </a:pPr>
            <a:r>
              <a:rPr lang="en-US" sz="135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多轮对话:</a:t>
            </a: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维护对话上下文，支持用户追问和深度探索，实现个性化智能咨询。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9580840" y="6713458"/>
            <a:ext cx="4185761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生成效率：平均诊断报告生成时间 15-30 秒，支持并发请求数 &gt; 100/秒。</a:t>
            </a:r>
            <a:endParaRPr 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2757150" y="7679055"/>
            <a:ext cx="1786890" cy="49911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847" y="667107"/>
            <a:ext cx="3238262" cy="330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核心功能一:全维度生态画像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6201847" y="1171575"/>
            <a:ext cx="7713107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融合活跃度、影响力、效率、规模、创新指数五大维度,一图看懂项目"偏科"情况。通过归一化处理不同量纲的指标,构建可比较的健康度评估体系。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6201847" y="1476732"/>
            <a:ext cx="7713107" cy="5232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这五个维度的选择基于 CHAOSS 社区标准和 DevOps 最佳实践，经过对 1000+ 开源项目的实证研究验证。活跃度反映项目的'脉搏'，影响力衡量其'地位'，效率体现'执行力'，规模代表'体量'，创新指数预示'前景'。通过归一化处理（0-100 分制），不同量纲的指标可直接对标，使得 React 和 Django 这样的异质项目也能进行公平比较。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6201847" y="2192417"/>
            <a:ext cx="58103" cy="58103"/>
          </a:xfrm>
          <a:prstGeom prst="roundRect">
            <a:avLst>
              <a:gd name="adj" fmla="val 786878"/>
            </a:avLst>
          </a:pr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6376154" y="2130743"/>
            <a:ext cx="1321237" cy="165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多维雷达图分析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6376154" y="2365534"/>
            <a:ext cx="7538799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SzPct val="100000"/>
              <a:buNone/>
            </a:pPr>
            <a:r>
              <a:rPr lang="en-US" sz="90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活跃度:</a:t>
            </a: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Issue 响应速度、PR 合并频率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376154" y="2580561"/>
            <a:ext cx="7538799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SzPct val="100000"/>
              <a:buNone/>
            </a:pPr>
            <a:r>
              <a:rPr lang="en-US" sz="90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影响力:</a:t>
            </a: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OpenRank 算法衡量网络中心度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376154" y="2795588"/>
            <a:ext cx="7538799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SzPct val="100000"/>
              <a:buNone/>
            </a:pPr>
            <a:r>
              <a:rPr lang="en-US" sz="90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效率:</a:t>
            </a: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代码审查周期、部署频率 (DORA)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6376154" y="3010614"/>
            <a:ext cx="7538799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SzPct val="100000"/>
              <a:buNone/>
            </a:pPr>
            <a:r>
              <a:rPr lang="en-US" sz="90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规模:</a:t>
            </a: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贡献者数量、代码库增长率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6376154" y="3225641"/>
            <a:ext cx="7538799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SzPct val="100000"/>
              <a:buNone/>
            </a:pPr>
            <a:r>
              <a:rPr lang="en-US" sz="900" b="1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创新指数:</a:t>
            </a: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新功能发布频率、技术栈演进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6201847" y="3530798"/>
            <a:ext cx="7713107" cy="3488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实际应用中，我们发现许多'明星项目'（高 Star 数）在活跃度维度表现平庸，而某些低调项目在效率和创新指数上遥遥领先。这种'偏科'现象对投资决策和技术选型至关重要——一个高效但低活跃的项目可能正处于稳定维护阶段，而一个高活跃但低效率的项目可能面临管理混乱。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6201847" y="4010382"/>
            <a:ext cx="3798451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</p:spPr>
      </p:sp>
      <p:sp>
        <p:nvSpPr>
          <p:cNvPr id="15" name="Shape 12"/>
          <p:cNvSpPr/>
          <p:nvPr/>
        </p:nvSpPr>
        <p:spPr>
          <a:xfrm>
            <a:off x="6318052" y="4126587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3897" y="4222433"/>
            <a:ext cx="156924" cy="15692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6318052" y="4591526"/>
            <a:ext cx="1321237" cy="165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生命周期矩阵</a:t>
            </a:r>
            <a:endParaRPr lang="en-US" sz="1000" dirty="0"/>
          </a:p>
        </p:txBody>
      </p:sp>
      <p:sp>
        <p:nvSpPr>
          <p:cNvPr id="18" name="Text 14"/>
          <p:cNvSpPr/>
          <p:nvPr/>
        </p:nvSpPr>
        <p:spPr>
          <a:xfrm>
            <a:off x="6318052" y="4826318"/>
            <a:ext cx="3566041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利用增长率导数智能识别项目阶段</a:t>
            </a:r>
            <a:endParaRPr lang="en-US" sz="900" dirty="0"/>
          </a:p>
        </p:txBody>
      </p:sp>
      <p:sp>
        <p:nvSpPr>
          <p:cNvPr id="19" name="Shape 15"/>
          <p:cNvSpPr/>
          <p:nvPr/>
        </p:nvSpPr>
        <p:spPr>
          <a:xfrm>
            <a:off x="10116503" y="4010382"/>
            <a:ext cx="3798451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</p:spPr>
      </p:sp>
      <p:sp>
        <p:nvSpPr>
          <p:cNvPr id="20" name="Shape 16"/>
          <p:cNvSpPr/>
          <p:nvPr/>
        </p:nvSpPr>
        <p:spPr>
          <a:xfrm>
            <a:off x="10232708" y="4126587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553" y="4222433"/>
            <a:ext cx="156924" cy="15692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0232708" y="4591526"/>
            <a:ext cx="1321237" cy="165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Growing 成长期</a:t>
            </a:r>
            <a:endParaRPr lang="en-US" sz="1000" dirty="0"/>
          </a:p>
        </p:txBody>
      </p:sp>
      <p:sp>
        <p:nvSpPr>
          <p:cNvPr id="23" name="Text 18"/>
          <p:cNvSpPr/>
          <p:nvPr/>
        </p:nvSpPr>
        <p:spPr>
          <a:xfrm>
            <a:off x="10232708" y="4826318"/>
            <a:ext cx="3566041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快速增长的明日之星</a:t>
            </a:r>
            <a:endParaRPr lang="en-US" sz="900" dirty="0"/>
          </a:p>
        </p:txBody>
      </p:sp>
      <p:sp>
        <p:nvSpPr>
          <p:cNvPr id="24" name="Shape 19"/>
          <p:cNvSpPr/>
          <p:nvPr/>
        </p:nvSpPr>
        <p:spPr>
          <a:xfrm>
            <a:off x="6201847" y="5233154"/>
            <a:ext cx="3798451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</p:spPr>
      </p:sp>
      <p:sp>
        <p:nvSpPr>
          <p:cNvPr id="25" name="Shape 20"/>
          <p:cNvSpPr/>
          <p:nvPr/>
        </p:nvSpPr>
        <p:spPr>
          <a:xfrm>
            <a:off x="6318052" y="5349359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</p:spPr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3897" y="5445204"/>
            <a:ext cx="156924" cy="156924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6318052" y="5814298"/>
            <a:ext cx="1321237" cy="165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Stable 成熟期</a:t>
            </a:r>
            <a:endParaRPr lang="en-US" sz="1000" dirty="0"/>
          </a:p>
        </p:txBody>
      </p:sp>
      <p:sp>
        <p:nvSpPr>
          <p:cNvPr id="28" name="Text 22"/>
          <p:cNvSpPr/>
          <p:nvPr/>
        </p:nvSpPr>
        <p:spPr>
          <a:xfrm>
            <a:off x="6318052" y="6049089"/>
            <a:ext cx="3566041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稳定运营的核心项目</a:t>
            </a:r>
            <a:endParaRPr lang="en-US" sz="900" dirty="0"/>
          </a:p>
        </p:txBody>
      </p:sp>
      <p:sp>
        <p:nvSpPr>
          <p:cNvPr id="29" name="Shape 23"/>
          <p:cNvSpPr/>
          <p:nvPr/>
        </p:nvSpPr>
        <p:spPr>
          <a:xfrm>
            <a:off x="10116503" y="5233154"/>
            <a:ext cx="3798451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</p:spPr>
      </p:sp>
      <p:sp>
        <p:nvSpPr>
          <p:cNvPr id="30" name="Shape 24"/>
          <p:cNvSpPr/>
          <p:nvPr/>
        </p:nvSpPr>
        <p:spPr>
          <a:xfrm>
            <a:off x="10232708" y="5349359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8553" y="5445204"/>
            <a:ext cx="156924" cy="156924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10232708" y="5814298"/>
            <a:ext cx="1321237" cy="165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Declining 衰退期</a:t>
            </a:r>
            <a:endParaRPr lang="en-US" sz="1000" dirty="0"/>
          </a:p>
        </p:txBody>
      </p:sp>
      <p:sp>
        <p:nvSpPr>
          <p:cNvPr id="33" name="Text 26"/>
          <p:cNvSpPr/>
          <p:nvPr/>
        </p:nvSpPr>
        <p:spPr>
          <a:xfrm>
            <a:off x="10232708" y="6049089"/>
            <a:ext cx="3566041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需要战略调整的项目</a:t>
            </a:r>
            <a:endParaRPr lang="en-US" sz="900" dirty="0"/>
          </a:p>
        </p:txBody>
      </p:sp>
      <p:sp>
        <p:nvSpPr>
          <p:cNvPr id="34" name="Shape 27"/>
          <p:cNvSpPr/>
          <p:nvPr/>
        </p:nvSpPr>
        <p:spPr>
          <a:xfrm>
            <a:off x="6201847" y="6455926"/>
            <a:ext cx="7713107" cy="1106567"/>
          </a:xfrm>
          <a:prstGeom prst="roundRect">
            <a:avLst>
              <a:gd name="adj" fmla="val 1576"/>
            </a:avLst>
          </a:prstGeom>
          <a:solidFill>
            <a:srgbClr val="303132"/>
          </a:solidFill>
        </p:spPr>
      </p:sp>
      <p:sp>
        <p:nvSpPr>
          <p:cNvPr id="35" name="Shape 28"/>
          <p:cNvSpPr/>
          <p:nvPr/>
        </p:nvSpPr>
        <p:spPr>
          <a:xfrm>
            <a:off x="6318052" y="6572131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1D1F22"/>
          </a:solidFill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3897" y="6667976"/>
            <a:ext cx="156924" cy="156924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6318052" y="7037070"/>
            <a:ext cx="1321237" cy="165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Critical 危急期</a:t>
            </a:r>
            <a:endParaRPr lang="en-US" sz="1000" dirty="0"/>
          </a:p>
        </p:txBody>
      </p:sp>
      <p:sp>
        <p:nvSpPr>
          <p:cNvPr id="38" name="Text 30"/>
          <p:cNvSpPr/>
          <p:nvPr/>
        </p:nvSpPr>
        <p:spPr>
          <a:xfrm>
            <a:off x="6318052" y="7271861"/>
            <a:ext cx="7480697" cy="174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亟需干预的垂危项目</a:t>
            </a:r>
            <a:endParaRPr lang="en-US" sz="900" dirty="0"/>
          </a:p>
        </p:txBody>
      </p:sp>
      <p:sp>
        <p:nvSpPr>
          <p:cNvPr id="39" name="矩形 38"/>
          <p:cNvSpPr/>
          <p:nvPr/>
        </p:nvSpPr>
        <p:spPr>
          <a:xfrm>
            <a:off x="12775565" y="7678420"/>
            <a:ext cx="1723390" cy="48831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247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72514"/>
            <a:ext cx="4880729" cy="460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核心功能二:深度风险预警体系</a:t>
            </a:r>
            <a:endParaRPr lang="en-US" sz="2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3675578"/>
            <a:ext cx="4300895" cy="6478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5723" y="4485323"/>
            <a:ext cx="1840706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Z-Score 异常检测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025723" y="4812506"/>
            <a:ext cx="3977045" cy="485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实时扫描活跃度序列,自动标记 SPIKE 异常激增 (可能刷量) 和 CRASH 断崖下跌 (团队流失) 事件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93" y="3675578"/>
            <a:ext cx="4300895" cy="6478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6618" y="4485323"/>
            <a:ext cx="1840706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巴士系数模拟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5326618" y="4812506"/>
            <a:ext cx="3977045" cy="485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评估核心成员依赖风险,量化"单点故障"概率,识别关键人才流失隐患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88" y="3675578"/>
            <a:ext cx="4301014" cy="6478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27513" y="4485323"/>
            <a:ext cx="1840706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留存热力图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9627513" y="4812506"/>
            <a:ext cx="3977164" cy="971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同期群分析 (Cohort Analysis) 直观展示社区粘性与人才流失率,优化激励策略。通过同期群分析，我们发现新贡献者的 3 个月留存率平均为 12%，但优秀项目可达 35%。这个指标直接关系到项目的长期可持续性和社区活力。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863798" y="6128147"/>
            <a:ext cx="12902803" cy="485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在实际监测中，我们已识别出数百个处于'隐形衰退'状态的项目——它们的 Star 数仍在缓慢增长，但核心指标已出现明显恶化。例如，某知名 Web 框架在过去 6 个月内 PR 平均审查周期从 3 天延长到 21 天，Issue 响应率从 85% 下降到 42%，巴士系数从 4 人降至 2 人。这些信号在传统指标中完全隐形，但 OpenGalaxy 的异常检测系统在第一个月就发出了预警。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863798" y="6796088"/>
            <a:ext cx="12902803" cy="485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的风险预警系统将被动监测转变为主动防御。通过多层次异常检测算法,我们能够在问题萌芽阶段就发出预警,为社区管理者争取宝贵的干预窗口期。系统不仅告诉你"发生了什么",更重要的是预测"将要发生什么"。</a:t>
            </a:r>
            <a:endParaRPr lang="en-US" sz="1250" dirty="0"/>
          </a:p>
        </p:txBody>
      </p:sp>
      <p:sp>
        <p:nvSpPr>
          <p:cNvPr id="15" name="矩形 14"/>
          <p:cNvSpPr/>
          <p:nvPr/>
        </p:nvSpPr>
        <p:spPr>
          <a:xfrm>
            <a:off x="12612370" y="7661275"/>
            <a:ext cx="1909445" cy="46228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1172" y="594836"/>
            <a:ext cx="728543" cy="234315"/>
          </a:xfrm>
          <a:prstGeom prst="roundRect">
            <a:avLst>
              <a:gd name="adj" fmla="val 6668"/>
            </a:avLst>
          </a:prstGeom>
          <a:solidFill>
            <a:srgbClr val="262626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9277" y="659963"/>
            <a:ext cx="104061" cy="1040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5368" y="633889"/>
            <a:ext cx="416243" cy="156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核心亮点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801172" y="881896"/>
            <a:ext cx="4035385" cy="3698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核心功能三:AI 驱动的智能顾问</a:t>
            </a:r>
            <a:endParaRPr lang="en-US" sz="2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2" y="1593413"/>
            <a:ext cx="3697010" cy="36970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1172" y="5436870"/>
            <a:ext cx="1775460" cy="2218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RAG 检索增强生成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801172" y="5788819"/>
            <a:ext cx="5687854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将实时计算的生态指标 (OpenRank、活跃度、异常点) 动态注入大语言模型上下文,确保 AI 建议基于最新数据,而非过时知识。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801172" y="6296739"/>
            <a:ext cx="5687854" cy="5861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RAG 架构的核心优势在于'实时性'和'可解释性'。传统 LLM 基于训练数据生成答案，容易过时或幻觉；而 OpenGalaxy 的 RAG 系统每次查询都会检索最新的项目数据和历史对标案例，确保建议基于当下的真实情况。同时，系统会明确标注数据来源和推理过程，用户可以追溯每条建议的依据。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6814304" y="1788676"/>
            <a:ext cx="7022425" cy="981313"/>
          </a:xfrm>
          <a:prstGeom prst="roundRect">
            <a:avLst>
              <a:gd name="adj" fmla="val 7455"/>
            </a:avLst>
          </a:prstGeom>
          <a:solidFill>
            <a:srgbClr val="111213"/>
          </a:solidFill>
        </p:spPr>
      </p:sp>
      <p:sp>
        <p:nvSpPr>
          <p:cNvPr id="11" name="Shape 7"/>
          <p:cNvSpPr/>
          <p:nvPr/>
        </p:nvSpPr>
        <p:spPr>
          <a:xfrm>
            <a:off x="6814304" y="1773436"/>
            <a:ext cx="7022425" cy="60960"/>
          </a:xfrm>
          <a:prstGeom prst="roundRect">
            <a:avLst>
              <a:gd name="adj" fmla="val 32039"/>
            </a:avLst>
          </a:prstGeom>
          <a:solidFill>
            <a:srgbClr val="FFFFFF"/>
          </a:solidFill>
        </p:spPr>
      </p:sp>
      <p:sp>
        <p:nvSpPr>
          <p:cNvPr id="12" name="Shape 8"/>
          <p:cNvSpPr/>
          <p:nvPr/>
        </p:nvSpPr>
        <p:spPr>
          <a:xfrm>
            <a:off x="10130195" y="1593413"/>
            <a:ext cx="390525" cy="390525"/>
          </a:xfrm>
          <a:prstGeom prst="roundRect">
            <a:avLst>
              <a:gd name="adj" fmla="val 234146"/>
            </a:avLst>
          </a:prstGeom>
          <a:solidFill>
            <a:srgbClr val="FFFFFF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7352" y="1710571"/>
            <a:ext cx="156210" cy="1562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959679" y="2114193"/>
            <a:ext cx="1479590" cy="18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自然语言诊断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6959679" y="2429232"/>
            <a:ext cx="6731675" cy="195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AI 自动生成"体检报告",提供风险评估与治理建议,如"建议增加对衰退项目的资源投入"</a:t>
            </a:r>
            <a:endParaRPr lang="en-US" sz="1000" dirty="0"/>
          </a:p>
        </p:txBody>
      </p:sp>
      <p:sp>
        <p:nvSpPr>
          <p:cNvPr id="16" name="Shape 11"/>
          <p:cNvSpPr/>
          <p:nvPr/>
        </p:nvSpPr>
        <p:spPr>
          <a:xfrm>
            <a:off x="6814304" y="3095387"/>
            <a:ext cx="7022425" cy="981313"/>
          </a:xfrm>
          <a:prstGeom prst="roundRect">
            <a:avLst>
              <a:gd name="adj" fmla="val 7455"/>
            </a:avLst>
          </a:prstGeom>
          <a:solidFill>
            <a:srgbClr val="111213"/>
          </a:solidFill>
        </p:spPr>
      </p:sp>
      <p:sp>
        <p:nvSpPr>
          <p:cNvPr id="17" name="Shape 12"/>
          <p:cNvSpPr/>
          <p:nvPr/>
        </p:nvSpPr>
        <p:spPr>
          <a:xfrm>
            <a:off x="6814304" y="3080147"/>
            <a:ext cx="7022425" cy="60960"/>
          </a:xfrm>
          <a:prstGeom prst="roundRect">
            <a:avLst>
              <a:gd name="adj" fmla="val 32039"/>
            </a:avLst>
          </a:prstGeom>
          <a:solidFill>
            <a:srgbClr val="FFFFFF"/>
          </a:solidFill>
        </p:spPr>
      </p:sp>
      <p:sp>
        <p:nvSpPr>
          <p:cNvPr id="18" name="Shape 13"/>
          <p:cNvSpPr/>
          <p:nvPr/>
        </p:nvSpPr>
        <p:spPr>
          <a:xfrm>
            <a:off x="10130195" y="2900124"/>
            <a:ext cx="390525" cy="390525"/>
          </a:xfrm>
          <a:prstGeom prst="roundRect">
            <a:avLst>
              <a:gd name="adj" fmla="val 234146"/>
            </a:avLst>
          </a:prstGeom>
          <a:solidFill>
            <a:srgbClr val="FFFFFF"/>
          </a:solidFill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7352" y="3017282"/>
            <a:ext cx="156210" cy="15621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959679" y="3420904"/>
            <a:ext cx="1479590" cy="18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交互式问答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6959679" y="3735943"/>
            <a:ext cx="6731675" cy="195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内置智能助手,支持自然语言查询 (如"排名前三的项目是谁?"),降低数据使用门槛</a:t>
            </a:r>
            <a:endParaRPr lang="en-US" sz="1000" dirty="0"/>
          </a:p>
        </p:txBody>
      </p:sp>
      <p:sp>
        <p:nvSpPr>
          <p:cNvPr id="22" name="Shape 16"/>
          <p:cNvSpPr/>
          <p:nvPr/>
        </p:nvSpPr>
        <p:spPr>
          <a:xfrm>
            <a:off x="6814304" y="4402098"/>
            <a:ext cx="7022425" cy="981313"/>
          </a:xfrm>
          <a:prstGeom prst="roundRect">
            <a:avLst>
              <a:gd name="adj" fmla="val 7455"/>
            </a:avLst>
          </a:prstGeom>
          <a:solidFill>
            <a:srgbClr val="111213"/>
          </a:solidFill>
        </p:spPr>
      </p:sp>
      <p:sp>
        <p:nvSpPr>
          <p:cNvPr id="23" name="Shape 17"/>
          <p:cNvSpPr/>
          <p:nvPr/>
        </p:nvSpPr>
        <p:spPr>
          <a:xfrm>
            <a:off x="6814304" y="4386858"/>
            <a:ext cx="7022425" cy="60960"/>
          </a:xfrm>
          <a:prstGeom prst="roundRect">
            <a:avLst>
              <a:gd name="adj" fmla="val 32039"/>
            </a:avLst>
          </a:prstGeom>
          <a:solidFill>
            <a:srgbClr val="FFFFFF"/>
          </a:solidFill>
        </p:spPr>
      </p:sp>
      <p:sp>
        <p:nvSpPr>
          <p:cNvPr id="24" name="Shape 18"/>
          <p:cNvSpPr/>
          <p:nvPr/>
        </p:nvSpPr>
        <p:spPr>
          <a:xfrm>
            <a:off x="10130195" y="4206835"/>
            <a:ext cx="390525" cy="390525"/>
          </a:xfrm>
          <a:prstGeom prst="roundRect">
            <a:avLst>
              <a:gd name="adj" fmla="val 234146"/>
            </a:avLst>
          </a:prstGeom>
          <a:solidFill>
            <a:srgbClr val="FFFFFF"/>
          </a:solidFill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7352" y="4323993"/>
            <a:ext cx="156210" cy="1562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959679" y="4727615"/>
            <a:ext cx="1479590" cy="18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精准策略建议</a:t>
            </a:r>
            <a:endParaRPr lang="en-US" sz="1150" dirty="0"/>
          </a:p>
        </p:txBody>
      </p:sp>
      <p:sp>
        <p:nvSpPr>
          <p:cNvPr id="27" name="Text 20"/>
          <p:cNvSpPr/>
          <p:nvPr/>
        </p:nvSpPr>
        <p:spPr>
          <a:xfrm>
            <a:off x="6959679" y="5042654"/>
            <a:ext cx="6731675" cy="195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从数据到行动的闭环,AI 根据项目生命周期阶段提供差异化运营策略</a:t>
            </a:r>
            <a:endParaRPr lang="en-US" sz="1000" dirty="0"/>
          </a:p>
        </p:txBody>
      </p:sp>
      <p:sp>
        <p:nvSpPr>
          <p:cNvPr id="28" name="Text 21"/>
          <p:cNvSpPr/>
          <p:nvPr/>
        </p:nvSpPr>
        <p:spPr>
          <a:xfrm>
            <a:off x="6814304" y="5529858"/>
            <a:ext cx="7022425" cy="5861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这三个功能形成了一个完整的'数据→洞察→行动'闭环。自然语言诊断提供宏观体检，交互式问答支持微观探索，精准策略建议则将洞察转化为可执行的行动计划。用户可以先获得自动生成的诊断报告，然后通过问答深入了解特定指标，最后获得针对性的改进建议。</a:t>
            </a:r>
            <a:endParaRPr lang="en-US" sz="1000" dirty="0"/>
          </a:p>
        </p:txBody>
      </p:sp>
      <p:sp>
        <p:nvSpPr>
          <p:cNvPr id="29" name="Text 22"/>
          <p:cNvSpPr/>
          <p:nvPr/>
        </p:nvSpPr>
        <p:spPr>
          <a:xfrm>
            <a:off x="996434" y="7292935"/>
            <a:ext cx="12832794" cy="195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"OpenGalaxy 的 AI 顾问让我们从'看数据'进化到'用数据'。过去需要数据分析师花费一周时间撰写的报告,现在 30 秒内就能生成,而且洞察深度有过之而无不及。"</a:t>
            </a:r>
            <a:endParaRPr lang="en-US" sz="1000" dirty="0"/>
          </a:p>
        </p:txBody>
      </p:sp>
      <p:sp>
        <p:nvSpPr>
          <p:cNvPr id="30" name="Shape 23"/>
          <p:cNvSpPr/>
          <p:nvPr/>
        </p:nvSpPr>
        <p:spPr>
          <a:xfrm>
            <a:off x="801172" y="7146488"/>
            <a:ext cx="15240" cy="4882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3" name="矩形 32"/>
          <p:cNvSpPr/>
          <p:nvPr/>
        </p:nvSpPr>
        <p:spPr>
          <a:xfrm>
            <a:off x="12729845" y="7679055"/>
            <a:ext cx="1814195" cy="49911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>
              <a:alpha val="80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863798" y="706993"/>
            <a:ext cx="4172188" cy="5214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理论支撑与方法论体系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863798" y="1503759"/>
            <a:ext cx="12902803" cy="550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OpenGalaxy 的指标体系并非凭空设计，而是建立在学术研究和业界最佳实践的基础之上。我们融合了四大理论框架，形成了一套既科学严谨又实用可行的评估体系。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863798" y="2260997"/>
            <a:ext cx="6359604" cy="2022753"/>
          </a:xfrm>
          <a:prstGeom prst="roundRect">
            <a:avLst>
              <a:gd name="adj" fmla="val 1361"/>
            </a:avLst>
          </a:prstGeom>
          <a:solidFill>
            <a:srgbClr val="303132"/>
          </a:solidFill>
        </p:spPr>
      </p:sp>
      <p:sp>
        <p:nvSpPr>
          <p:cNvPr id="7" name="Shape 4"/>
          <p:cNvSpPr/>
          <p:nvPr/>
        </p:nvSpPr>
        <p:spPr>
          <a:xfrm>
            <a:off x="1047274" y="2444472"/>
            <a:ext cx="550664" cy="550664"/>
          </a:xfrm>
          <a:prstGeom prst="roundRect">
            <a:avLst>
              <a:gd name="adj" fmla="val 16603747"/>
            </a:avLst>
          </a:prstGeom>
          <a:solidFill>
            <a:srgbClr val="FFFFFF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721" y="2595920"/>
            <a:ext cx="247769" cy="247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47274" y="3178612"/>
            <a:ext cx="2086094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CHAOSS 指标体系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047274" y="3549491"/>
            <a:ext cx="5992654" cy="550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遵循 Linux 基金会 CHAOSS 定义的社区健康度标准,涵盖活跃度与响应效率核心维度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406878" y="2260997"/>
            <a:ext cx="6359723" cy="2022753"/>
          </a:xfrm>
          <a:prstGeom prst="roundRect">
            <a:avLst>
              <a:gd name="adj" fmla="val 1361"/>
            </a:avLst>
          </a:prstGeom>
          <a:solidFill>
            <a:srgbClr val="303132"/>
          </a:solidFill>
        </p:spPr>
      </p:sp>
      <p:sp>
        <p:nvSpPr>
          <p:cNvPr id="12" name="Shape 8"/>
          <p:cNvSpPr/>
          <p:nvPr/>
        </p:nvSpPr>
        <p:spPr>
          <a:xfrm>
            <a:off x="7590353" y="2444472"/>
            <a:ext cx="550664" cy="550664"/>
          </a:xfrm>
          <a:prstGeom prst="roundRect">
            <a:avLst>
              <a:gd name="adj" fmla="val 16603747"/>
            </a:avLst>
          </a:prstGeom>
          <a:solidFill>
            <a:srgbClr val="FFFFFF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801" y="2595920"/>
            <a:ext cx="247769" cy="24776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90353" y="3178612"/>
            <a:ext cx="2086094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DORA Metrics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590353" y="3549491"/>
            <a:ext cx="5992773" cy="550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引入 DevOps 效能指标评估工程效率,包括 PR 合并时间与部署频率等关键 KPI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863798" y="4467225"/>
            <a:ext cx="6359604" cy="2022753"/>
          </a:xfrm>
          <a:prstGeom prst="roundRect">
            <a:avLst>
              <a:gd name="adj" fmla="val 1361"/>
            </a:avLst>
          </a:prstGeom>
          <a:solidFill>
            <a:srgbClr val="303132"/>
          </a:solidFill>
        </p:spPr>
      </p:sp>
      <p:sp>
        <p:nvSpPr>
          <p:cNvPr id="17" name="Shape 12"/>
          <p:cNvSpPr/>
          <p:nvPr/>
        </p:nvSpPr>
        <p:spPr>
          <a:xfrm>
            <a:off x="1047274" y="4650700"/>
            <a:ext cx="550664" cy="550664"/>
          </a:xfrm>
          <a:prstGeom prst="roundRect">
            <a:avLst>
              <a:gd name="adj" fmla="val 16603747"/>
            </a:avLst>
          </a:prstGeom>
          <a:solidFill>
            <a:srgbClr val="FFFFFF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721" y="4802148"/>
            <a:ext cx="247769" cy="24776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47274" y="5384840"/>
            <a:ext cx="2086094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复杂网络分析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1047274" y="5755719"/>
            <a:ext cx="5992654" cy="550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OpenRank 算法基于 PageRank 思想,衡量项目在协作网络中的中心度与影响力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7406878" y="4467225"/>
            <a:ext cx="6359723" cy="2022753"/>
          </a:xfrm>
          <a:prstGeom prst="roundRect">
            <a:avLst>
              <a:gd name="adj" fmla="val 1361"/>
            </a:avLst>
          </a:prstGeom>
          <a:solidFill>
            <a:srgbClr val="303132"/>
          </a:solidFill>
        </p:spPr>
      </p:sp>
      <p:sp>
        <p:nvSpPr>
          <p:cNvPr id="22" name="Shape 16"/>
          <p:cNvSpPr/>
          <p:nvPr/>
        </p:nvSpPr>
        <p:spPr>
          <a:xfrm>
            <a:off x="7590353" y="4650700"/>
            <a:ext cx="550664" cy="550664"/>
          </a:xfrm>
          <a:prstGeom prst="roundRect">
            <a:avLst>
              <a:gd name="adj" fmla="val 16603747"/>
            </a:avLst>
          </a:prstGeom>
          <a:solidFill>
            <a:srgbClr val="FFFFFF"/>
          </a:solidFill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1801" y="4802148"/>
            <a:ext cx="247769" cy="247769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590353" y="5384840"/>
            <a:ext cx="2086094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长尾理论与帕累托法则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590353" y="5755719"/>
            <a:ext cx="5992773" cy="275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识别 20% 贡献 80% 代码的核心开发者,优化人才激励与风险管理策略</a:t>
            </a:r>
            <a:endParaRPr lang="en-US" sz="1400" dirty="0"/>
          </a:p>
        </p:txBody>
      </p:sp>
      <p:sp>
        <p:nvSpPr>
          <p:cNvPr id="26" name="Text 19"/>
          <p:cNvSpPr/>
          <p:nvPr/>
        </p:nvSpPr>
        <p:spPr>
          <a:xfrm>
            <a:off x="863798" y="6696432"/>
            <a:ext cx="12902803" cy="826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这四个理论框架的结合形成了独特的竞争优势。CHAOSS 提供了社区健康的基础定义，DORA 引入了工程效能的量化指标，复杂网络分析揭示了项目间的影响力关系，而帕累托法则帮助我们识别真正的关键因素。例如，通过帕累托分析，我们发现 20% 的核心贡献者通常贡献了 70-80% 的代码，这对人才激励和风险管理有重要启示。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6096</Words>
  <Application>WPS 演示</Application>
  <PresentationFormat>On-screen Show (16:9)</PresentationFormat>
  <Paragraphs>294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宋体</vt:lpstr>
      <vt:lpstr>Wingdings</vt:lpstr>
      <vt:lpstr>Montserrat Bold</vt:lpstr>
      <vt:lpstr>Segoe Print</vt:lpstr>
      <vt:lpstr>Montserrat Bold</vt:lpstr>
      <vt:lpstr>Montserrat Bold</vt:lpstr>
      <vt:lpstr>Source Sans 3</vt:lpstr>
      <vt:lpstr>Source Sans 3</vt:lpstr>
      <vt:lpstr>Source Sans 3</vt:lpstr>
      <vt:lpstr>Montserrat Light</vt:lpstr>
      <vt:lpstr>Montserrat Light</vt:lpstr>
      <vt:lpstr>Montserrat Light</vt:lpstr>
      <vt:lpstr>Calibri</vt:lpstr>
      <vt:lpstr>微软雅黑</vt:lpstr>
      <vt:lpstr>Arial Unicode MS</vt:lpstr>
      <vt:lpstr>等线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张艺嘉</cp:lastModifiedBy>
  <cp:revision>2</cp:revision>
  <dcterms:created xsi:type="dcterms:W3CDTF">2026-01-11T08:50:00Z</dcterms:created>
  <dcterms:modified xsi:type="dcterms:W3CDTF">2026-01-12T05:36:08Z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EB158582687546C080D654E0E96D3D5D_12</vt:lpwstr>
  </property>
  <property fmtid="{D5CDD505-2E9C-101B-9397-08002B2CF9AE}" pid="3" name="KSOProductBuildVer">
    <vt:lpwstr>2052-12.1.0.23542</vt:lpwstr>
  </property>
</Properties>
</file>